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76" r:id="rId6"/>
    <p:sldId id="282" r:id="rId7"/>
    <p:sldId id="284" r:id="rId8"/>
    <p:sldId id="277" r:id="rId9"/>
    <p:sldId id="295" r:id="rId10"/>
    <p:sldId id="331" r:id="rId11"/>
    <p:sldId id="285" r:id="rId12"/>
    <p:sldId id="292" r:id="rId13"/>
    <p:sldId id="298" r:id="rId14"/>
    <p:sldId id="299" r:id="rId15"/>
    <p:sldId id="286" r:id="rId16"/>
    <p:sldId id="293" r:id="rId17"/>
    <p:sldId id="330" r:id="rId18"/>
    <p:sldId id="329" r:id="rId19"/>
    <p:sldId id="287" r:id="rId20"/>
    <p:sldId id="294" r:id="rId21"/>
    <p:sldId id="326" r:id="rId22"/>
    <p:sldId id="301" r:id="rId23"/>
    <p:sldId id="291" r:id="rId24"/>
    <p:sldId id="281" r:id="rId25"/>
    <p:sldId id="33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4"/>
    <a:srgbClr val="49712F"/>
    <a:srgbClr val="70AD46"/>
    <a:srgbClr val="5C9BD5"/>
    <a:srgbClr val="C4134E"/>
    <a:srgbClr val="7C0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6988A-D4E6-46CE-8F41-A64234ACEC23}" v="643" dt="2024-04-17T17:29:22.545"/>
    <p1510:client id="{0CB5F8B3-BCE5-4063-AF45-52AED1BB7722}" v="44" dt="2024-04-17T04:12:23.928"/>
    <p1510:client id="{32ADC95A-C4CE-484F-AE58-7AA27B7CD409}" v="1115" dt="2024-04-17T03:56:12.719"/>
    <p1510:client id="{4519D6EB-20C4-684C-9DCA-50C2652C8519}" v="695" dt="2024-04-17T17:30:21.627"/>
    <p1510:client id="{5060E08A-68C2-45F0-8779-4BC54DD93D7B}" v="525" dt="2024-04-17T17:25:01.710"/>
    <p1510:client id="{54A4BF57-A202-45A0-96DB-A41B1FF86429}" v="1699" dt="2024-04-17T04:30:04.766"/>
    <p1510:client id="{54C28A2D-E0EA-40C1-87B2-3180EBA3387B}" v="7" dt="2024-04-17T03:57:59.588"/>
    <p1510:client id="{80AB763A-AAF2-4245-8A62-17EC3AED42A3}" v="42" dt="2024-04-17T03:42:14.914"/>
    <p1510:client id="{814E854B-FEEB-4189-8743-1B1A5AD9397C}" v="1" dt="2024-04-17T16:04:27.838"/>
    <p1510:client id="{E30652EF-D656-4CA3-BDC3-A9EE1A546909}" v="43" dt="2024-04-17T04:39:19.652"/>
    <p1510:client id="{E89198D0-F350-49D0-9B48-7B365F663589}" v="565" dt="2024-04-17T17:29:53.968"/>
    <p1510:client id="{FDFA9097-5914-478E-96BB-CBEC5E493D46}" v="50" dt="2024-04-17T04:02:37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AB4D8-AFB8-46A0-9AE2-8FDD26A2647C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F0D01-9E14-4357-A08D-39E2B2A13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2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Summary of your problem being solved and high level summary of your solution.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About 30 seconds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Robin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F0D01-9E14-4357-A08D-39E2B2A13F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0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  <a:latin typeface="Arial" panose="020B0604020202020204" pitchFamily="34" charset="0"/>
              </a:rPr>
              <a:t>Picture (or collection of pictures) or</a:t>
            </a:r>
            <a:br>
              <a:rPr lang="en-US"/>
            </a:br>
            <a:r>
              <a:rPr lang="en-US">
                <a:effectLst/>
                <a:latin typeface="Arial" panose="020B0604020202020204" pitchFamily="34" charset="0"/>
              </a:rPr>
              <a:t>drawing of system</a:t>
            </a:r>
            <a:br>
              <a:rPr lang="en-US"/>
            </a:br>
            <a:r>
              <a:rPr lang="en-US">
                <a:effectLst/>
                <a:latin typeface="Arial" panose="020B0604020202020204" pitchFamily="34" charset="0"/>
              </a:rPr>
              <a:t>• Major components labeled</a:t>
            </a:r>
            <a:br>
              <a:rPr lang="en-US"/>
            </a:br>
            <a:r>
              <a:rPr lang="en-US">
                <a:effectLst/>
                <a:latin typeface="Arial" panose="020B0604020202020204" pitchFamily="34" charset="0"/>
              </a:rPr>
              <a:t>• Show how user connects (</a:t>
            </a:r>
            <a:r>
              <a:rPr lang="en-US" err="1">
                <a:effectLst/>
                <a:latin typeface="Arial" panose="020B0604020202020204" pitchFamily="34" charset="0"/>
              </a:rPr>
              <a:t>ui</a:t>
            </a:r>
            <a:r>
              <a:rPr lang="en-US">
                <a:effectLst/>
                <a:latin typeface="Arial" panose="020B0604020202020204" pitchFamily="34" charset="0"/>
              </a:rPr>
              <a:t> screens,</a:t>
            </a:r>
            <a:br>
              <a:rPr lang="en-US"/>
            </a:br>
            <a:r>
              <a:rPr lang="en-US">
                <a:effectLst/>
                <a:latin typeface="Arial" panose="020B0604020202020204" pitchFamily="34" charset="0"/>
              </a:rPr>
              <a:t>pictures, </a:t>
            </a:r>
            <a:r>
              <a:rPr lang="en-US" err="1">
                <a:effectLst/>
                <a:latin typeface="Arial" panose="020B0604020202020204" pitchFamily="34" charset="0"/>
              </a:rPr>
              <a:t>etc</a:t>
            </a:r>
            <a:r>
              <a:rPr lang="en-US">
                <a:effectLst/>
                <a:latin typeface="Arial" panose="020B0604020202020204" pitchFamily="34" charset="0"/>
              </a:rPr>
              <a:t>)</a:t>
            </a:r>
            <a:br>
              <a:rPr lang="en-US"/>
            </a:br>
            <a:r>
              <a:rPr lang="en-US">
                <a:effectLst/>
                <a:latin typeface="Arial" panose="020B0604020202020204" pitchFamily="34" charset="0"/>
              </a:rPr>
              <a:t>• Label major connections/interfaces</a:t>
            </a:r>
          </a:p>
          <a:p>
            <a:r>
              <a:rPr lang="en-US">
                <a:effectLst/>
                <a:latin typeface="Arial" panose="020B0604020202020204" pitchFamily="34" charset="0"/>
              </a:rPr>
              <a:t>30 Seconds</a:t>
            </a:r>
          </a:p>
          <a:p>
            <a:r>
              <a:rPr lang="en-US">
                <a:effectLst/>
                <a:latin typeface="Arial" panose="020B0604020202020204" pitchFamily="34" charset="0"/>
              </a:rPr>
              <a:t>Leandro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F0D01-9E14-4357-A08D-39E2B2A13F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5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About 60-90 seconds / team member</a:t>
            </a:r>
          </a:p>
          <a:p>
            <a:endParaRPr lang="en-US"/>
          </a:p>
          <a:p>
            <a:r>
              <a:rPr lang="en-US"/>
              <a:t>Each team member should in 2 – 3 slides show what they designed, tested, and validated. </a:t>
            </a:r>
          </a:p>
          <a:p>
            <a:r>
              <a:rPr lang="en-US"/>
              <a:t>List challenges / solutions where appropriate. </a:t>
            </a:r>
          </a:p>
          <a:p>
            <a:r>
              <a:rPr lang="en-US"/>
              <a:t>Present data (table?) with requirement description (</a:t>
            </a:r>
            <a:r>
              <a:rPr lang="en-US" sz="1050" err="1"/>
              <a:t>eg</a:t>
            </a:r>
            <a:r>
              <a:rPr lang="en-US" sz="1050"/>
              <a:t> rover drill placement accuracy</a:t>
            </a:r>
            <a:r>
              <a:rPr lang="en-US"/>
              <a:t>); what spec(s) for that requirement (</a:t>
            </a:r>
            <a:r>
              <a:rPr lang="en-US" sz="1000" err="1"/>
              <a:t>eg</a:t>
            </a:r>
            <a:r>
              <a:rPr lang="en-US" sz="1000"/>
              <a:t> mean error in positioning</a:t>
            </a:r>
            <a:r>
              <a:rPr lang="en-US"/>
              <a:t>), measured range of results (</a:t>
            </a:r>
            <a:r>
              <a:rPr lang="en-US" sz="1000"/>
              <a:t>min 1.2cm, mean 4 cm, max 11cm</a:t>
            </a:r>
            <a:r>
              <a:rPr lang="en-US"/>
              <a:t>);</a:t>
            </a:r>
          </a:p>
          <a:p>
            <a:r>
              <a:rPr lang="en-US"/>
              <a:t>Accomplishments should be backed up with quantitative test results and requirements validation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F0D01-9E14-4357-A08D-39E2B2A13F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4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About 60-90 seconds / team member</a:t>
            </a:r>
          </a:p>
          <a:p>
            <a:endParaRPr lang="en-US"/>
          </a:p>
          <a:p>
            <a:r>
              <a:rPr lang="en-US"/>
              <a:t>Each team member should in 2 – 3 slides show what they designed, tested, and validated. </a:t>
            </a:r>
          </a:p>
          <a:p>
            <a:r>
              <a:rPr lang="en-US"/>
              <a:t>List challenges / solutions where appropriate. </a:t>
            </a:r>
          </a:p>
          <a:p>
            <a:r>
              <a:rPr lang="en-US"/>
              <a:t>Present data (table?) with requirement description (</a:t>
            </a:r>
            <a:r>
              <a:rPr lang="en-US" sz="1050" err="1"/>
              <a:t>eg</a:t>
            </a:r>
            <a:r>
              <a:rPr lang="en-US" sz="1050"/>
              <a:t> rover drill placement accuracy</a:t>
            </a:r>
            <a:r>
              <a:rPr lang="en-US"/>
              <a:t>); what spec(s) for that requirement (</a:t>
            </a:r>
            <a:r>
              <a:rPr lang="en-US" sz="1000" err="1"/>
              <a:t>eg</a:t>
            </a:r>
            <a:r>
              <a:rPr lang="en-US" sz="1000"/>
              <a:t> mean error in positioning</a:t>
            </a:r>
            <a:r>
              <a:rPr lang="en-US"/>
              <a:t>), measured range of results (</a:t>
            </a:r>
            <a:r>
              <a:rPr lang="en-US" sz="1000"/>
              <a:t>min 1.2cm, mean 4 cm, max 11cm</a:t>
            </a:r>
            <a:r>
              <a:rPr lang="en-US"/>
              <a:t>);</a:t>
            </a:r>
          </a:p>
          <a:p>
            <a:r>
              <a:rPr lang="en-US"/>
              <a:t>Accomplishments should be backed up with quantitative test results and requirements validation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F0D01-9E14-4357-A08D-39E2B2A13F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team member should in 2 – 3 slides show what they designed, tested, and validated. </a:t>
            </a:r>
          </a:p>
          <a:p>
            <a:r>
              <a:rPr lang="en-US"/>
              <a:t>List challenges / solutions where appropriate. </a:t>
            </a:r>
          </a:p>
          <a:p>
            <a:r>
              <a:rPr lang="en-US"/>
              <a:t>Present data (table?) with requirement description (</a:t>
            </a:r>
            <a:r>
              <a:rPr lang="en-US" sz="1050" err="1"/>
              <a:t>eg</a:t>
            </a:r>
            <a:r>
              <a:rPr lang="en-US" sz="1050"/>
              <a:t> rover drill placement accuracy</a:t>
            </a:r>
            <a:r>
              <a:rPr lang="en-US"/>
              <a:t>); what spec(s) for that requirement (</a:t>
            </a:r>
            <a:r>
              <a:rPr lang="en-US" sz="1000" err="1"/>
              <a:t>eg</a:t>
            </a:r>
            <a:r>
              <a:rPr lang="en-US" sz="1000"/>
              <a:t> mean error in positioning</a:t>
            </a:r>
            <a:r>
              <a:rPr lang="en-US"/>
              <a:t>), measured range of results (</a:t>
            </a:r>
            <a:r>
              <a:rPr lang="en-US" sz="1000"/>
              <a:t>min 1.2cm, mean 4 cm, max 11cm</a:t>
            </a:r>
            <a:r>
              <a:rPr lang="en-US"/>
              <a:t>);</a:t>
            </a:r>
          </a:p>
          <a:p>
            <a:r>
              <a:rPr lang="en-US"/>
              <a:t>Accomplishments should be backed up with quantitative test results and requirements validation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F0D01-9E14-4357-A08D-39E2B2A13F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2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297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This section shows end-to-end system operation</a:t>
            </a:r>
          </a:p>
          <a:p>
            <a:r>
              <a:rPr lang="en-US" sz="1200"/>
              <a:t>Show and provide details on a few important end-to-end use scenarios that you developed and validated. Giving results (be quantitative here – results for key performance indicators … time to complete task, overall accuracy of task, success/fail measures)</a:t>
            </a:r>
          </a:p>
          <a:p>
            <a:r>
              <a:rPr lang="en-US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F0D01-9E14-4357-A08D-39E2B2A13F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63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List issues encountered that required changes from system described in </a:t>
            </a:r>
            <a:r>
              <a:rPr lang="en-US" err="1"/>
              <a:t>Conops</a:t>
            </a:r>
            <a:r>
              <a:rPr lang="en-US"/>
              <a:t>, FSR/ICD and resulting system design changes</a:t>
            </a:r>
          </a:p>
          <a:p>
            <a:r>
              <a:rPr lang="en-US"/>
              <a:t>Current status (</a:t>
            </a:r>
            <a:r>
              <a:rPr lang="en-US" sz="1200" err="1"/>
              <a:t>eg.</a:t>
            </a:r>
            <a:r>
              <a:rPr lang="en-US" sz="1200"/>
              <a:t> integration/test/validation complete; Integration complete, but BT comm not fully validated; Repeating testing for replacement PCB, integration/validation to be completed in 1 week</a:t>
            </a:r>
            <a:r>
              <a:rPr lang="en-US"/>
              <a:t>)</a:t>
            </a:r>
          </a:p>
          <a:p>
            <a:r>
              <a:rPr lang="en-US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F0D01-9E14-4357-A08D-39E2B2A13F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4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250" y="4244975"/>
            <a:ext cx="7302500" cy="1603375"/>
          </a:xfrm>
        </p:spPr>
        <p:txBody>
          <a:bodyPr>
            <a:normAutofit fontScale="90000"/>
          </a:bodyPr>
          <a:lstStyle/>
          <a:p>
            <a:r>
              <a:rPr lang="en-US"/>
              <a:t>ECEN 404 Final Presentation</a:t>
            </a:r>
            <a:br>
              <a:rPr lang="en-US"/>
            </a:br>
            <a:r>
              <a:rPr lang="en-US"/>
              <a:t>Team 63 AWG</a:t>
            </a:r>
            <a:br>
              <a:rPr lang="en-US"/>
            </a:br>
            <a:r>
              <a:rPr lang="en-US" sz="3100"/>
              <a:t>Leandro Bracho, Nick Joseph,</a:t>
            </a:r>
            <a:br>
              <a:rPr lang="en-US" sz="3100"/>
            </a:br>
            <a:r>
              <a:rPr lang="en-US" sz="3100"/>
              <a:t>Oscar Medrano, Robin Smithson</a:t>
            </a:r>
            <a:br>
              <a:rPr lang="en-US" sz="3100"/>
            </a:br>
            <a:r>
              <a:rPr lang="en-US" sz="3100"/>
              <a:t>Zhewen Hu</a:t>
            </a:r>
            <a:br>
              <a:rPr lang="en-US" sz="3100"/>
            </a:br>
            <a:r>
              <a:rPr lang="en-US" sz="3100"/>
              <a:t>Dr. John Lusher</a:t>
            </a:r>
          </a:p>
        </p:txBody>
      </p:sp>
      <p:sp>
        <p:nvSpPr>
          <p:cNvPr id="4" name="Diagonal Stripe 3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LCOE_logo_H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00" y="1105318"/>
            <a:ext cx="3114199" cy="5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BE2-6EDA-9619-F4DC-17F35226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Challenges/Solutions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0562-A50B-BFBE-3CB6-C4BD7E942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Challenge: Establishing Bluetooth connection and importing all data points</a:t>
            </a:r>
          </a:p>
          <a:p>
            <a:pPr lvl="1"/>
            <a:r>
              <a:rPr lang="en-US"/>
              <a:t>Solution: Swap to Bluetooth Classic from BLE</a:t>
            </a:r>
          </a:p>
          <a:p>
            <a:r>
              <a:rPr lang="en-US"/>
              <a:t>Challenge: Limited connection range</a:t>
            </a:r>
          </a:p>
          <a:p>
            <a:pPr lvl="1"/>
            <a:r>
              <a:rPr lang="en-US"/>
              <a:t>Solution: Antenna</a:t>
            </a:r>
          </a:p>
          <a:p>
            <a:r>
              <a:rPr lang="en-US"/>
              <a:t>Challenge: Method for exporting data to FPGA</a:t>
            </a:r>
          </a:p>
          <a:p>
            <a:pPr lvl="1"/>
            <a:r>
              <a:rPr lang="en-US"/>
              <a:t>Solution: using SPI protocol, storing data in integer variable.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3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28C3-5E59-41BC-4995-9767444E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Specifications/Test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DE1C79-B03A-B334-02E9-7B40DA1738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108138"/>
              </p:ext>
            </p:extLst>
          </p:nvPr>
        </p:nvGraphicFramePr>
        <p:xfrm>
          <a:off x="666749" y="1975297"/>
          <a:ext cx="8105775" cy="36833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3183">
                  <a:extLst>
                    <a:ext uri="{9D8B030D-6E8A-4147-A177-3AD203B41FA5}">
                      <a16:colId xmlns:a16="http://schemas.microsoft.com/office/drawing/2014/main" val="3667601831"/>
                    </a:ext>
                  </a:extLst>
                </a:gridCol>
                <a:gridCol w="4783497">
                  <a:extLst>
                    <a:ext uri="{9D8B030D-6E8A-4147-A177-3AD203B41FA5}">
                      <a16:colId xmlns:a16="http://schemas.microsoft.com/office/drawing/2014/main" val="2728450612"/>
                    </a:ext>
                  </a:extLst>
                </a:gridCol>
                <a:gridCol w="1819095">
                  <a:extLst>
                    <a:ext uri="{9D8B030D-6E8A-4147-A177-3AD203B41FA5}">
                      <a16:colId xmlns:a16="http://schemas.microsoft.com/office/drawing/2014/main" val="2054387339"/>
                    </a:ext>
                  </a:extLst>
                </a:gridCol>
              </a:tblGrid>
              <a:tr h="5827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Test Name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b">
                    <a:solidFill>
                      <a:srgbClr val="7C0F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Methodology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b">
                    <a:solidFill>
                      <a:srgbClr val="7C0F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b">
                    <a:solidFill>
                      <a:srgbClr val="7C0F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711456"/>
                  </a:ext>
                </a:extLst>
              </a:tr>
              <a:tr h="6796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Bluetooth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Terminal &amp; app confirms Bluetooth Pairing &amp; Connection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PASSED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3592190855"/>
                  </a:ext>
                </a:extLst>
              </a:tr>
              <a:tr h="6796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Inputs 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Serial output on Arduino will show that all data was received and written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PASSED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3457183124"/>
                  </a:ext>
                </a:extLst>
              </a:tr>
              <a:tr h="10616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Data Output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Waveforms on FPGA will show that data was written and transmitted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FAIL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2592180556"/>
                  </a:ext>
                </a:extLst>
              </a:tr>
              <a:tr h="6796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Clock Rate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Output on Arduino will display the clock rate frequency – 1 MHz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PASSED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964088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250" y="4244975"/>
            <a:ext cx="7302500" cy="1603375"/>
          </a:xfrm>
        </p:spPr>
        <p:txBody>
          <a:bodyPr>
            <a:normAutofit/>
          </a:bodyPr>
          <a:lstStyle/>
          <a:p>
            <a:r>
              <a:rPr lang="en-US"/>
              <a:t>FPGA</a:t>
            </a:r>
            <a:br>
              <a:rPr lang="en-US"/>
            </a:br>
            <a:r>
              <a:rPr lang="en-US" sz="2400"/>
              <a:t>Nick Joseph</a:t>
            </a:r>
            <a:endParaRPr lang="en-US"/>
          </a:p>
        </p:txBody>
      </p:sp>
      <p:pic>
        <p:nvPicPr>
          <p:cNvPr id="6" name="Picture 5" descr="DLCOE_logo_H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00" y="1105318"/>
            <a:ext cx="3114199" cy="5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6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electronic board with many small black and white components&#10;&#10;Description automatically generated with medium confidence">
            <a:extLst>
              <a:ext uri="{FF2B5EF4-FFF2-40B4-BE49-F238E27FC236}">
                <a16:creationId xmlns:a16="http://schemas.microsoft.com/office/drawing/2014/main" id="{022489FC-7AC5-76CD-3900-F7F2F3251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6" t="4308" r="26318" b="12358"/>
          <a:stretch/>
        </p:blipFill>
        <p:spPr>
          <a:xfrm rot="16200000">
            <a:off x="5088425" y="1774372"/>
            <a:ext cx="3560925" cy="4201885"/>
          </a:xfrm>
          <a:prstGeom prst="rect">
            <a:avLst/>
          </a:prstGeom>
        </p:spPr>
      </p:pic>
      <p:pic>
        <p:nvPicPr>
          <p:cNvPr id="12" name="Picture 11" descr="A green circuit board with many wires and a red surface&#10;&#10;Description automatically generated">
            <a:extLst>
              <a:ext uri="{FF2B5EF4-FFF2-40B4-BE49-F238E27FC236}">
                <a16:creationId xmlns:a16="http://schemas.microsoft.com/office/drawing/2014/main" id="{ECB966C5-4A56-2872-B2DF-9339046A2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9" t="11794" r="27920" b="10239"/>
          <a:stretch/>
        </p:blipFill>
        <p:spPr>
          <a:xfrm rot="5400000">
            <a:off x="363584" y="1975757"/>
            <a:ext cx="4225826" cy="3799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DE0C9D-D435-DAF7-AA8F-F0CBCE62FE77}"/>
              </a:ext>
            </a:extLst>
          </p:cNvPr>
          <p:cNvSpPr txBox="1"/>
          <p:nvPr/>
        </p:nvSpPr>
        <p:spPr>
          <a:xfrm>
            <a:off x="2558143" y="1012371"/>
            <a:ext cx="4103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Accomplishments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2BA78-DC79-21F6-075B-7D496D44FB41}"/>
              </a:ext>
            </a:extLst>
          </p:cNvPr>
          <p:cNvSpPr txBox="1"/>
          <p:nvPr/>
        </p:nvSpPr>
        <p:spPr>
          <a:xfrm>
            <a:off x="1676400" y="6259285"/>
            <a:ext cx="17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AA4BA2-9B43-C6C5-0CAD-5A5496B8C16E}"/>
              </a:ext>
            </a:extLst>
          </p:cNvPr>
          <p:cNvSpPr txBox="1"/>
          <p:nvPr/>
        </p:nvSpPr>
        <p:spPr>
          <a:xfrm>
            <a:off x="6248400" y="6166640"/>
            <a:ext cx="157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board</a:t>
            </a:r>
          </a:p>
        </p:txBody>
      </p:sp>
    </p:spTree>
    <p:extLst>
      <p:ext uri="{BB962C8B-B14F-4D97-AF65-F5344CB8AC3E}">
        <p14:creationId xmlns:p14="http://schemas.microsoft.com/office/powerpoint/2010/main" val="355384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7E5C6-249E-3563-4726-CEBC4E53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FPGA major 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8204-2860-5CE4-A5B0-E73320FD8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54829"/>
            <a:ext cx="3418114" cy="287133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2000"/>
              <a:t>SPI communication  not syncing up</a:t>
            </a:r>
            <a:endParaRPr lang="en-US"/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2000"/>
              <a:t>Micro USB not connecting</a:t>
            </a:r>
            <a:endParaRPr lang="en-US" sz="2000">
              <a:cs typeface="Arial"/>
            </a:endParaRP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2000"/>
              <a:t>Challenges connecting to the DAC</a:t>
            </a:r>
            <a:endParaRPr lang="en-US" sz="2000">
              <a:cs typeface="Arial"/>
            </a:endParaRP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endParaRPr lang="en-US" sz="2000">
              <a:cs typeface="Arial"/>
            </a:endParaRPr>
          </a:p>
          <a:p>
            <a:pPr>
              <a:buFont typeface="Arial" panose="05000000000000000000" pitchFamily="2" charset="2"/>
              <a:buChar char="•"/>
            </a:pPr>
            <a:endParaRPr lang="en-US" sz="200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268E9-657D-A184-D874-80FF6F350779}"/>
              </a:ext>
            </a:extLst>
          </p:cNvPr>
          <p:cNvSpPr txBox="1"/>
          <p:nvPr/>
        </p:nvSpPr>
        <p:spPr>
          <a:xfrm>
            <a:off x="609600" y="2198914"/>
            <a:ext cx="3135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2F39A-5E92-F974-3D0D-C91AAE724628}"/>
              </a:ext>
            </a:extLst>
          </p:cNvPr>
          <p:cNvSpPr txBox="1"/>
          <p:nvPr/>
        </p:nvSpPr>
        <p:spPr>
          <a:xfrm>
            <a:off x="5399314" y="2198914"/>
            <a:ext cx="3135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F4907-0104-FD9F-CA3A-DB04C9DBB2C0}"/>
              </a:ext>
            </a:extLst>
          </p:cNvPr>
          <p:cNvSpPr txBox="1"/>
          <p:nvPr/>
        </p:nvSpPr>
        <p:spPr>
          <a:xfrm>
            <a:off x="5094514" y="3254829"/>
            <a:ext cx="3418114" cy="37286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000"/>
              <a:t>Rewriting the Verilog to correct timing errors</a:t>
            </a:r>
            <a:endParaRPr lang="en-US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000"/>
              <a:t>Connecting to a 5V power instead of 3.3V</a:t>
            </a:r>
            <a:endParaRPr lang="en-US" sz="2000">
              <a:cs typeface="Arial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000"/>
              <a:t>Rewriting the code to more effectively connect to the system</a:t>
            </a:r>
            <a:endParaRPr lang="en-US" sz="2000">
              <a:cs typeface="Arial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18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47E1A0-8C34-733C-9980-6DFE6EB516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23032"/>
              </p:ext>
            </p:extLst>
          </p:nvPr>
        </p:nvGraphicFramePr>
        <p:xfrm>
          <a:off x="261257" y="1975297"/>
          <a:ext cx="8511267" cy="36833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3667601831"/>
                    </a:ext>
                  </a:extLst>
                </a:gridCol>
                <a:gridCol w="4618540">
                  <a:extLst>
                    <a:ext uri="{9D8B030D-6E8A-4147-A177-3AD203B41FA5}">
                      <a16:colId xmlns:a16="http://schemas.microsoft.com/office/drawing/2014/main" val="2728450612"/>
                    </a:ext>
                  </a:extLst>
                </a:gridCol>
                <a:gridCol w="1857098">
                  <a:extLst>
                    <a:ext uri="{9D8B030D-6E8A-4147-A177-3AD203B41FA5}">
                      <a16:colId xmlns:a16="http://schemas.microsoft.com/office/drawing/2014/main" val="2054387339"/>
                    </a:ext>
                  </a:extLst>
                </a:gridCol>
              </a:tblGrid>
              <a:tr h="5827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Test Name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b">
                    <a:solidFill>
                      <a:srgbClr val="7C0F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Methodology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b">
                    <a:solidFill>
                      <a:srgbClr val="7C0F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b">
                    <a:solidFill>
                      <a:srgbClr val="7C0F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711456"/>
                  </a:ext>
                </a:extLst>
              </a:tr>
              <a:tr h="6796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Simulation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the code between the different modules on the FPGA</a:t>
                      </a: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PASSED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3592190855"/>
                  </a:ext>
                </a:extLst>
              </a:tr>
              <a:tr h="6796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SPI connection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Connection between the FPGA and the Micro controller</a:t>
                      </a: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FAIL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3457183124"/>
                  </a:ext>
                </a:extLst>
              </a:tr>
              <a:tr h="10616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 connection</a:t>
                      </a: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Connecting between the microcontroller and the DAC through the FPGA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FAIL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2592180556"/>
                  </a:ext>
                </a:extLst>
              </a:tr>
              <a:tr h="6796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DAC connection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The FPGA can correctly read inputs into the DAC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FAIL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964088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935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250" y="4244975"/>
            <a:ext cx="7302500" cy="1603375"/>
          </a:xfrm>
        </p:spPr>
        <p:txBody>
          <a:bodyPr>
            <a:normAutofit/>
          </a:bodyPr>
          <a:lstStyle/>
          <a:p>
            <a:r>
              <a:rPr lang="en-US"/>
              <a:t>DAC &amp; Power System</a:t>
            </a:r>
            <a:br>
              <a:rPr lang="en-US"/>
            </a:br>
            <a:r>
              <a:rPr lang="en-US" sz="2400"/>
              <a:t>Oscar Medrano</a:t>
            </a:r>
            <a:endParaRPr lang="en-US"/>
          </a:p>
        </p:txBody>
      </p:sp>
      <p:pic>
        <p:nvPicPr>
          <p:cNvPr id="6" name="Picture 5" descr="DLCOE_logo_H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00" y="1105318"/>
            <a:ext cx="3114199" cy="5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0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DAC Accomplishments</a:t>
            </a:r>
          </a:p>
        </p:txBody>
      </p:sp>
      <p:pic>
        <p:nvPicPr>
          <p:cNvPr id="7" name="Content Placeholder 6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C72CB7E4-4EDA-EE72-7B3A-FDC1AD93C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842" y="2381936"/>
            <a:ext cx="3861151" cy="230685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1017B-2B44-3627-0B52-6B077AB22643}"/>
              </a:ext>
            </a:extLst>
          </p:cNvPr>
          <p:cNvSpPr txBox="1"/>
          <p:nvPr/>
        </p:nvSpPr>
        <p:spPr>
          <a:xfrm>
            <a:off x="316473" y="4686521"/>
            <a:ext cx="42262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Arial"/>
              </a:rPr>
              <a:t>DAC System PCB in the Enclosure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EA5B9-F1F8-FD8C-BB85-357F2C203A40}"/>
              </a:ext>
            </a:extLst>
          </p:cNvPr>
          <p:cNvSpPr txBox="1"/>
          <p:nvPr/>
        </p:nvSpPr>
        <p:spPr>
          <a:xfrm>
            <a:off x="4561547" y="2384591"/>
            <a:ext cx="413868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Arial"/>
              </a:rPr>
              <a:t>All ICs receive the correct power input.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Arial"/>
              </a:rPr>
              <a:t>Voltage Reference is +10V.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Arial"/>
              </a:rPr>
              <a:t>Each DAC can receive 16-bits of data.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Arial"/>
              </a:rPr>
              <a:t>Each DAC outputs withing a +/- 10V range. </a:t>
            </a:r>
          </a:p>
        </p:txBody>
      </p:sp>
    </p:spTree>
    <p:extLst>
      <p:ext uri="{BB962C8B-B14F-4D97-AF65-F5344CB8AC3E}">
        <p14:creationId xmlns:p14="http://schemas.microsoft.com/office/powerpoint/2010/main" val="281086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DAC System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E638D5-0E54-127B-5397-3C19AF874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700402"/>
              </p:ext>
            </p:extLst>
          </p:nvPr>
        </p:nvGraphicFramePr>
        <p:xfrm>
          <a:off x="1465384" y="2127372"/>
          <a:ext cx="2476500" cy="34385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97978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9959145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006208433"/>
                    </a:ext>
                  </a:extLst>
                </a:gridCol>
              </a:tblGrid>
              <a:tr h="1809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DAC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8630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Decimal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Hexadecimal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Voltage [V]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3075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FFFF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22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EA60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8.308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5370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D6D8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5222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50000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C350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5.256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54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AFC8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4577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40000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9C40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2.205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8796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88B8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74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30000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7530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-0.845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1051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61A8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-2.371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0961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4E20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-3.896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206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3A98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-5.422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8194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10000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2710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-6.947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3023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-8.473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1520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09C4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-9.236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6018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04E2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-9.617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51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625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0271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-9.808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4398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-9.998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9803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F107C3-79CB-F892-193C-882C84368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82735"/>
              </p:ext>
            </p:extLst>
          </p:nvPr>
        </p:nvGraphicFramePr>
        <p:xfrm>
          <a:off x="5370635" y="2127371"/>
          <a:ext cx="2476500" cy="34385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05275746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5767496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956052722"/>
                    </a:ext>
                  </a:extLst>
                </a:gridCol>
              </a:tblGrid>
              <a:tr h="1809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DAC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8615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Decimal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Hexadecimal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Voltage [V]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8702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FFFF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5584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EA60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8.308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093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D6D8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0212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50000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C350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5.257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5360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AFC8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5118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40000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9C40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2.206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885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88B8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5020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30000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7530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-0.845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6511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61A8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-2.371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9937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4E20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-3.896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1088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3A98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-5.422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0984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10000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2710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-6.947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481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-8.473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9387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2500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09C4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-9.236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2331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04E2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-9.617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0070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625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0271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-9.808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9619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-9.999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43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839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444" y="1049177"/>
            <a:ext cx="8229600" cy="803756"/>
          </a:xfrm>
        </p:spPr>
        <p:txBody>
          <a:bodyPr>
            <a:normAutofit/>
          </a:bodyPr>
          <a:lstStyle/>
          <a:p>
            <a:r>
              <a:rPr lang="en-US"/>
              <a:t>Power System Accomplishments</a:t>
            </a:r>
          </a:p>
        </p:txBody>
      </p:sp>
      <p:pic>
        <p:nvPicPr>
          <p:cNvPr id="7" name="Content Placeholder 6" descr="A green circuit board with many wires&#10;&#10;Description automatically generated">
            <a:extLst>
              <a:ext uri="{FF2B5EF4-FFF2-40B4-BE49-F238E27FC236}">
                <a16:creationId xmlns:a16="http://schemas.microsoft.com/office/drawing/2014/main" id="{E8F53E1F-BF3E-56E6-C087-B4AE37217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6925" y="2203427"/>
            <a:ext cx="3926382" cy="24337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5CE753-49D3-CE99-EA0C-E4C8A1263B1A}"/>
              </a:ext>
            </a:extLst>
          </p:cNvPr>
          <p:cNvSpPr txBox="1"/>
          <p:nvPr/>
        </p:nvSpPr>
        <p:spPr>
          <a:xfrm>
            <a:off x="4614545" y="4633956"/>
            <a:ext cx="42262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Arial"/>
              </a:rPr>
              <a:t>Power System PCB in the Enclosure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ED31EC-4191-546C-3B0D-95C782E941FA}"/>
              </a:ext>
            </a:extLst>
          </p:cNvPr>
          <p:cNvSpPr txBox="1">
            <a:spLocks/>
          </p:cNvSpPr>
          <p:nvPr/>
        </p:nvSpPr>
        <p:spPr>
          <a:xfrm>
            <a:off x="470930" y="2200297"/>
            <a:ext cx="4151872" cy="46535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Adjusted the power jack to be more sturdy </a:t>
            </a:r>
          </a:p>
          <a:p>
            <a:pPr lvl="1"/>
            <a:r>
              <a:rPr lang="en-US"/>
              <a:t>Solution: Solder directly to the board using a short wire</a:t>
            </a:r>
          </a:p>
          <a:p>
            <a:r>
              <a:rPr lang="en-US">
                <a:cs typeface="Arial"/>
              </a:rPr>
              <a:t>Input voltage powers up each converter and each converter outputs the desired voltage.</a:t>
            </a:r>
          </a:p>
          <a:p>
            <a:r>
              <a:rPr lang="en-US"/>
              <a:t>Challenge: Issues with the +/- 15V converter.</a:t>
            </a:r>
            <a:endParaRPr lang="en-US">
              <a:cs typeface="Arial"/>
            </a:endParaRPr>
          </a:p>
          <a:p>
            <a:pPr lvl="1"/>
            <a:r>
              <a:rPr lang="en-US"/>
              <a:t>Solution: Connecting the common pin to ground.</a:t>
            </a:r>
            <a:endParaRPr lang="en-US"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0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Problem Overview</a:t>
            </a:r>
          </a:p>
        </p:txBody>
      </p:sp>
      <p:pic>
        <p:nvPicPr>
          <p:cNvPr id="7" name="Content Placeholder 15" descr="A graphic of a computer chip&#10;&#10;Description automatically generated">
            <a:extLst>
              <a:ext uri="{FF2B5EF4-FFF2-40B4-BE49-F238E27FC236}">
                <a16:creationId xmlns:a16="http://schemas.microsoft.com/office/drawing/2014/main" id="{E50D706C-0C2A-D3B7-3CB8-B6679B461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263" y="2663323"/>
            <a:ext cx="5319711" cy="1575302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28CE42-B36C-E898-8F0D-D993E65F7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9751"/>
              </p:ext>
            </p:extLst>
          </p:nvPr>
        </p:nvGraphicFramePr>
        <p:xfrm>
          <a:off x="85724" y="4380227"/>
          <a:ext cx="5495928" cy="1394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982">
                  <a:extLst>
                    <a:ext uri="{9D8B030D-6E8A-4147-A177-3AD203B41FA5}">
                      <a16:colId xmlns:a16="http://schemas.microsoft.com/office/drawing/2014/main" val="902354806"/>
                    </a:ext>
                  </a:extLst>
                </a:gridCol>
                <a:gridCol w="1373982">
                  <a:extLst>
                    <a:ext uri="{9D8B030D-6E8A-4147-A177-3AD203B41FA5}">
                      <a16:colId xmlns:a16="http://schemas.microsoft.com/office/drawing/2014/main" val="1598691691"/>
                    </a:ext>
                  </a:extLst>
                </a:gridCol>
                <a:gridCol w="1373982">
                  <a:extLst>
                    <a:ext uri="{9D8B030D-6E8A-4147-A177-3AD203B41FA5}">
                      <a16:colId xmlns:a16="http://schemas.microsoft.com/office/drawing/2014/main" val="4205966011"/>
                    </a:ext>
                  </a:extLst>
                </a:gridCol>
                <a:gridCol w="1373982">
                  <a:extLst>
                    <a:ext uri="{9D8B030D-6E8A-4147-A177-3AD203B41FA5}">
                      <a16:colId xmlns:a16="http://schemas.microsoft.com/office/drawing/2014/main" val="3082732351"/>
                    </a:ext>
                  </a:extLst>
                </a:gridCol>
              </a:tblGrid>
              <a:tr h="57813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Leandro Bracho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Robin Smithson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Nick </a:t>
                      </a:r>
                    </a:p>
                    <a:p>
                      <a:pPr algn="ctr"/>
                      <a:r>
                        <a:rPr lang="en-US" sz="1400"/>
                        <a:t>Joseph</a:t>
                      </a:r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Oscar Medrano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445635"/>
                  </a:ext>
                </a:extLst>
              </a:tr>
              <a:tr h="816190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Android App</a:t>
                      </a: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MCU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FPGA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DAC</a:t>
                      </a:r>
                    </a:p>
                  </a:txBody>
                  <a:tcPr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1945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E83B593-A48F-6B48-9699-A40A05DDCE9E}"/>
              </a:ext>
            </a:extLst>
          </p:cNvPr>
          <p:cNvSpPr txBox="1"/>
          <p:nvPr/>
        </p:nvSpPr>
        <p:spPr>
          <a:xfrm>
            <a:off x="5810250" y="2148973"/>
            <a:ext cx="3127688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Project Deliverables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Mobile interface for AWG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Wireless connection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Voltage range: +/- 10 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Frequency range: 1 Hz – 20 kHz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Up to 65,535 data 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Hand-drawn waveforms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Dual channel</a:t>
            </a:r>
          </a:p>
        </p:txBody>
      </p:sp>
    </p:spTree>
    <p:extLst>
      <p:ext uri="{BB962C8B-B14F-4D97-AF65-F5344CB8AC3E}">
        <p14:creationId xmlns:p14="http://schemas.microsoft.com/office/powerpoint/2010/main" val="181062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Integrated System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6372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71ECF36-2906-961F-9C55-34B9604DE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5496781"/>
              </p:ext>
            </p:extLst>
          </p:nvPr>
        </p:nvGraphicFramePr>
        <p:xfrm>
          <a:off x="519112" y="2049270"/>
          <a:ext cx="8105775" cy="43629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3183">
                  <a:extLst>
                    <a:ext uri="{9D8B030D-6E8A-4147-A177-3AD203B41FA5}">
                      <a16:colId xmlns:a16="http://schemas.microsoft.com/office/drawing/2014/main" val="3667601831"/>
                    </a:ext>
                  </a:extLst>
                </a:gridCol>
                <a:gridCol w="4783497">
                  <a:extLst>
                    <a:ext uri="{9D8B030D-6E8A-4147-A177-3AD203B41FA5}">
                      <a16:colId xmlns:a16="http://schemas.microsoft.com/office/drawing/2014/main" val="2728450612"/>
                    </a:ext>
                  </a:extLst>
                </a:gridCol>
                <a:gridCol w="1819095">
                  <a:extLst>
                    <a:ext uri="{9D8B030D-6E8A-4147-A177-3AD203B41FA5}">
                      <a16:colId xmlns:a16="http://schemas.microsoft.com/office/drawing/2014/main" val="2054387339"/>
                    </a:ext>
                  </a:extLst>
                </a:gridCol>
              </a:tblGrid>
              <a:tr h="5827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Test Name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b">
                    <a:solidFill>
                      <a:srgbClr val="7C0F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Methodology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b">
                    <a:solidFill>
                      <a:srgbClr val="7C0F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b">
                    <a:solidFill>
                      <a:srgbClr val="7C0F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711456"/>
                  </a:ext>
                </a:extLst>
              </a:tr>
              <a:tr h="756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 Sine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Oscilloscope displays sine wave output </a:t>
                      </a: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FAILED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3592190855"/>
                  </a:ext>
                </a:extLst>
              </a:tr>
              <a:tr h="756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 Square 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Oscilloscope displays square wave output</a:t>
                      </a: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UNTESTED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3457183124"/>
                  </a:ext>
                </a:extLst>
              </a:tr>
              <a:tr h="756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 Triangle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Oscilloscope displays triangle wave output</a:t>
                      </a: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UNTESTED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2592180556"/>
                  </a:ext>
                </a:extLst>
              </a:tr>
              <a:tr h="756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 Sawtooth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Oscilloscope displays sawtooth wave output</a:t>
                      </a: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UNTESTED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964088332"/>
                  </a:ext>
                </a:extLst>
              </a:tr>
              <a:tr h="756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Freehand</a:t>
                      </a: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Oscilloscope displays user drawn wave output</a:t>
                      </a:r>
                    </a:p>
                  </a:txBody>
                  <a:tcPr marL="6881" marR="6881" marT="68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UNTESTED</a:t>
                      </a:r>
                    </a:p>
                  </a:txBody>
                  <a:tcPr marL="6881" marR="6881" marT="6881" marB="0" anchor="ctr"/>
                </a:tc>
                <a:extLst>
                  <a:ext uri="{0D108BD9-81ED-4DB2-BD59-A6C34878D82A}">
                    <a16:rowId xmlns:a16="http://schemas.microsoft.com/office/drawing/2014/main" val="15257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747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63728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/>
              <a:t>Difficulties with communications between subsystems</a:t>
            </a:r>
          </a:p>
          <a:p>
            <a:r>
              <a:rPr lang="en-US"/>
              <a:t>Status: </a:t>
            </a:r>
          </a:p>
          <a:p>
            <a:pPr lvl="1"/>
            <a:r>
              <a:rPr lang="en-US"/>
              <a:t>System integrated</a:t>
            </a:r>
          </a:p>
          <a:p>
            <a:pPr lvl="1"/>
            <a:r>
              <a:rPr lang="en-US"/>
              <a:t>Issues with MCU to FPGA connection and FPGA to DAC connection</a:t>
            </a:r>
          </a:p>
          <a:p>
            <a:pPr lvl="1"/>
            <a:r>
              <a:rPr lang="en-US"/>
              <a:t>Debugging these three systems to be completed before final demo</a:t>
            </a:r>
          </a:p>
        </p:txBody>
      </p:sp>
    </p:spTree>
    <p:extLst>
      <p:ext uri="{BB962C8B-B14F-4D97-AF65-F5344CB8AC3E}">
        <p14:creationId xmlns:p14="http://schemas.microsoft.com/office/powerpoint/2010/main" val="3743926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176A-5FD3-2F3B-5798-688001D5B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7122"/>
            <a:ext cx="8229600" cy="803756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0667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Integrated Project Diagram</a:t>
            </a:r>
          </a:p>
        </p:txBody>
      </p:sp>
      <p:pic>
        <p:nvPicPr>
          <p:cNvPr id="7" name="Content Placeholder 6" descr="A phone next to a grey object&#10;&#10;Description automatically generated">
            <a:extLst>
              <a:ext uri="{FF2B5EF4-FFF2-40B4-BE49-F238E27FC236}">
                <a16:creationId xmlns:a16="http://schemas.microsoft.com/office/drawing/2014/main" id="{D153AFF5-85D3-768D-1ED5-8594CBF4D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915" y="1855996"/>
            <a:ext cx="4102920" cy="41057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6A0722-46C3-D192-AA60-17503C4F9A06}"/>
              </a:ext>
            </a:extLst>
          </p:cNvPr>
          <p:cNvSpPr txBox="1"/>
          <p:nvPr/>
        </p:nvSpPr>
        <p:spPr>
          <a:xfrm>
            <a:off x="3286232" y="5961705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Full System Integration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169DB-D14A-4E78-5B97-1B11879F7D5A}"/>
              </a:ext>
            </a:extLst>
          </p:cNvPr>
          <p:cNvSpPr txBox="1"/>
          <p:nvPr/>
        </p:nvSpPr>
        <p:spPr>
          <a:xfrm>
            <a:off x="1405588" y="184911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MCU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7B6A5-AF3C-36DB-C08E-F994950827FA}"/>
              </a:ext>
            </a:extLst>
          </p:cNvPr>
          <p:cNvSpPr txBox="1"/>
          <p:nvPr/>
        </p:nvSpPr>
        <p:spPr>
          <a:xfrm>
            <a:off x="1437941" y="33531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D2122E-D72A-435E-2245-DDF912C368E3}"/>
              </a:ext>
            </a:extLst>
          </p:cNvPr>
          <p:cNvSpPr txBox="1"/>
          <p:nvPr/>
        </p:nvSpPr>
        <p:spPr>
          <a:xfrm>
            <a:off x="58039" y="28029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Power System (back)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40B79D0-1D09-E72B-0F2E-4E9CFA6EDDB8}"/>
              </a:ext>
            </a:extLst>
          </p:cNvPr>
          <p:cNvCxnSpPr>
            <a:cxnSpLocks/>
          </p:cNvCxnSpPr>
          <p:nvPr/>
        </p:nvCxnSpPr>
        <p:spPr>
          <a:xfrm>
            <a:off x="2065058" y="3135710"/>
            <a:ext cx="1325842" cy="402072"/>
          </a:xfrm>
          <a:prstGeom prst="curvedConnector3">
            <a:avLst/>
          </a:prstGeom>
          <a:ln w="38100">
            <a:solidFill>
              <a:srgbClr val="FFBF0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8AC6D9-33CD-3065-D634-FBD9B8C4BC80}"/>
              </a:ext>
            </a:extLst>
          </p:cNvPr>
          <p:cNvSpPr txBox="1"/>
          <p:nvPr/>
        </p:nvSpPr>
        <p:spPr>
          <a:xfrm>
            <a:off x="1405588" y="46328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FPGA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736E408-89EF-8FCD-58BF-5CA1957364C8}"/>
              </a:ext>
            </a:extLst>
          </p:cNvPr>
          <p:cNvCxnSpPr>
            <a:cxnSpLocks/>
          </p:cNvCxnSpPr>
          <p:nvPr/>
        </p:nvCxnSpPr>
        <p:spPr>
          <a:xfrm flipV="1">
            <a:off x="2136888" y="4520813"/>
            <a:ext cx="1352539" cy="30049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FE06582E-C837-F00D-32A7-EECF2E49052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109920" y="3537782"/>
            <a:ext cx="1095943" cy="519868"/>
          </a:xfrm>
          <a:prstGeom prst="curvedConnector3">
            <a:avLst/>
          </a:prstGeom>
          <a:ln w="38100">
            <a:solidFill>
              <a:srgbClr val="FFBF0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76205F-80F6-7E8D-70A4-BAE6839C6C3C}"/>
              </a:ext>
            </a:extLst>
          </p:cNvPr>
          <p:cNvCxnSpPr/>
          <p:nvPr/>
        </p:nvCxnSpPr>
        <p:spPr>
          <a:xfrm>
            <a:off x="2065058" y="2042055"/>
            <a:ext cx="1221174" cy="76087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135D9E6-80E8-7A6C-2995-02B3A5B2804A}"/>
              </a:ext>
            </a:extLst>
          </p:cNvPr>
          <p:cNvSpPr txBox="1"/>
          <p:nvPr/>
        </p:nvSpPr>
        <p:spPr>
          <a:xfrm>
            <a:off x="7105393" y="407947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 Interface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D42E55BE-3A67-3EC6-6B7E-838AA4CAAB9D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6153151" y="4264136"/>
            <a:ext cx="952243" cy="55717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BD94F3-463B-0204-95AD-910F9D488E11}"/>
              </a:ext>
            </a:extLst>
          </p:cNvPr>
          <p:cNvSpPr txBox="1"/>
          <p:nvPr/>
        </p:nvSpPr>
        <p:spPr>
          <a:xfrm>
            <a:off x="6668939" y="24627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BNC Cable Outputs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6516E82-205C-4D27-89F9-07F057980F72}"/>
              </a:ext>
            </a:extLst>
          </p:cNvPr>
          <p:cNvSpPr/>
          <p:nvPr/>
        </p:nvSpPr>
        <p:spPr>
          <a:xfrm rot="5808472">
            <a:off x="3900896" y="3292631"/>
            <a:ext cx="321368" cy="800600"/>
          </a:xfrm>
          <a:prstGeom prst="leftBrace">
            <a:avLst/>
          </a:prstGeom>
          <a:noFill/>
          <a:ln>
            <a:solidFill>
              <a:srgbClr val="FFBF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30796D-9DAB-29E4-F1AB-2CEC59E7162E}"/>
              </a:ext>
            </a:extLst>
          </p:cNvPr>
          <p:cNvCxnSpPr/>
          <p:nvPr/>
        </p:nvCxnSpPr>
        <p:spPr>
          <a:xfrm flipH="1">
            <a:off x="4189228" y="2832077"/>
            <a:ext cx="3189767" cy="705705"/>
          </a:xfrm>
          <a:prstGeom prst="straightConnector1">
            <a:avLst/>
          </a:prstGeom>
          <a:ln w="38100">
            <a:solidFill>
              <a:srgbClr val="FFBF0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85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250" y="4244975"/>
            <a:ext cx="7302500" cy="1603375"/>
          </a:xfrm>
        </p:spPr>
        <p:txBody>
          <a:bodyPr>
            <a:normAutofit/>
          </a:bodyPr>
          <a:lstStyle/>
          <a:p>
            <a:r>
              <a:rPr lang="en-US"/>
              <a:t>Android App</a:t>
            </a:r>
            <a:br>
              <a:rPr lang="en-US"/>
            </a:br>
            <a:r>
              <a:rPr lang="en-US" sz="2400"/>
              <a:t>Leandro Bracho</a:t>
            </a:r>
            <a:endParaRPr lang="en-US"/>
          </a:p>
        </p:txBody>
      </p:sp>
      <p:pic>
        <p:nvPicPr>
          <p:cNvPr id="6" name="Picture 5" descr="DLCOE_logo_H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00" y="1105318"/>
            <a:ext cx="3114199" cy="5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2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Android Application Accomplishments</a:t>
            </a:r>
          </a:p>
        </p:txBody>
      </p:sp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B8E72B7-66B6-2E92-9278-599D78AEE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0197" y="1852933"/>
            <a:ext cx="3048000" cy="13716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8A7F3-E630-BA85-6934-7DDE512596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10197" y="4889379"/>
            <a:ext cx="30480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76C9B5-4501-C364-2486-0A4918D784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10197" y="3371156"/>
            <a:ext cx="3048000" cy="1371600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DDAA4964-8404-3EAA-EA19-B82001F87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5" y="2159576"/>
            <a:ext cx="1645920" cy="3657600"/>
          </a:xfrm>
          <a:prstGeom prst="rect">
            <a:avLst/>
          </a:prstGeom>
        </p:spPr>
      </p:pic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8AED7C66-A6BF-03E7-49E7-3E3D7A7E5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199" y="2159576"/>
            <a:ext cx="1645920" cy="3657600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57C21F27-DC58-1D25-3A04-3AD334689F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0782" y="2164365"/>
            <a:ext cx="1645920" cy="3657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8E576F-8A0D-D190-F084-00FE874A0B61}"/>
              </a:ext>
            </a:extLst>
          </p:cNvPr>
          <p:cNvSpPr txBox="1"/>
          <p:nvPr/>
        </p:nvSpPr>
        <p:spPr>
          <a:xfrm>
            <a:off x="284027" y="616622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First Screen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3AD023-6A24-25E7-3C25-27378F5B1DA0}"/>
              </a:ext>
            </a:extLst>
          </p:cNvPr>
          <p:cNvSpPr txBox="1"/>
          <p:nvPr/>
        </p:nvSpPr>
        <p:spPr>
          <a:xfrm>
            <a:off x="2280508" y="616622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Scanning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D82467-5DC2-0DB4-4B59-543D0CBEB80A}"/>
              </a:ext>
            </a:extLst>
          </p:cNvPr>
          <p:cNvSpPr txBox="1"/>
          <p:nvPr/>
        </p:nvSpPr>
        <p:spPr>
          <a:xfrm>
            <a:off x="4033333" y="616622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Connection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D05412-E7B4-DCCF-952F-2125B0494B6D}"/>
              </a:ext>
            </a:extLst>
          </p:cNvPr>
          <p:cNvSpPr txBox="1"/>
          <p:nvPr/>
        </p:nvSpPr>
        <p:spPr>
          <a:xfrm>
            <a:off x="6442446" y="6407602"/>
            <a:ext cx="178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Horizontal View</a:t>
            </a:r>
          </a:p>
        </p:txBody>
      </p:sp>
    </p:spTree>
    <p:extLst>
      <p:ext uri="{BB962C8B-B14F-4D97-AF65-F5344CB8AC3E}">
        <p14:creationId xmlns:p14="http://schemas.microsoft.com/office/powerpoint/2010/main" val="402875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Android Application Accomplishments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BA4A99-2CEC-7F84-2218-7203B9A19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749041" y="2151223"/>
            <a:ext cx="1645920" cy="36576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C08493-0E76-D5D1-73A0-6797AF8A79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79925" y="2151223"/>
            <a:ext cx="1645920" cy="3657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BD6B8B-A287-4EF3-E17E-75FC3B5130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0809" y="2151223"/>
            <a:ext cx="1645920" cy="3657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D5D02A-814D-D486-B160-5F04E8F5315E}"/>
              </a:ext>
            </a:extLst>
          </p:cNvPr>
          <p:cNvSpPr txBox="1"/>
          <p:nvPr/>
        </p:nvSpPr>
        <p:spPr>
          <a:xfrm>
            <a:off x="387887" y="5962734"/>
            <a:ext cx="129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Sine Wave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090A19-5BBA-05B8-0884-B7EA0E7A2605}"/>
              </a:ext>
            </a:extLst>
          </p:cNvPr>
          <p:cNvSpPr txBox="1"/>
          <p:nvPr/>
        </p:nvSpPr>
        <p:spPr>
          <a:xfrm>
            <a:off x="1970776" y="5962734"/>
            <a:ext cx="1655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Triangle Wave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076819-5CC5-FF54-0B80-6BCBE43C699E}"/>
              </a:ext>
            </a:extLst>
          </p:cNvPr>
          <p:cNvSpPr txBox="1"/>
          <p:nvPr/>
        </p:nvSpPr>
        <p:spPr>
          <a:xfrm>
            <a:off x="3785054" y="5962734"/>
            <a:ext cx="157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Square Wave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0F6C27-DA2A-A42A-B0DE-19695DDA44B7}"/>
              </a:ext>
            </a:extLst>
          </p:cNvPr>
          <p:cNvSpPr txBox="1"/>
          <p:nvPr/>
        </p:nvSpPr>
        <p:spPr>
          <a:xfrm>
            <a:off x="6391320" y="3795357"/>
            <a:ext cx="179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Sawtooth Wave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E1EB0B-243D-1D99-F84A-FBE2E5FEA316}"/>
              </a:ext>
            </a:extLst>
          </p:cNvPr>
          <p:cNvSpPr txBox="1"/>
          <p:nvPr/>
        </p:nvSpPr>
        <p:spPr>
          <a:xfrm>
            <a:off x="6378496" y="5965503"/>
            <a:ext cx="181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Freehand Wave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483D8B7B-904A-BDDA-6D37-F752FB483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631" y="2151223"/>
            <a:ext cx="3383280" cy="152247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9841C3F-7EB4-6FE5-0FDE-D118122CA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5630" y="4287072"/>
            <a:ext cx="3383280" cy="15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2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BE2-6EDA-9619-F4DC-17F35226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Challenges/Solutions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22FE33-4C2F-45FE-2A6B-8D9B8793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Challenge: Connecting to MCU</a:t>
            </a:r>
          </a:p>
          <a:p>
            <a:pPr lvl="1">
              <a:spcAft>
                <a:spcPts val="600"/>
              </a:spcAft>
            </a:pPr>
            <a:r>
              <a:rPr lang="en-US"/>
              <a:t>Solution: Do not prematurely close connection</a:t>
            </a:r>
          </a:p>
          <a:p>
            <a:r>
              <a:rPr lang="en-US"/>
              <a:t>Challenge: Export speed</a:t>
            </a:r>
          </a:p>
          <a:p>
            <a:pPr lvl="1">
              <a:spcAft>
                <a:spcPts val="600"/>
              </a:spcAft>
            </a:pPr>
            <a:r>
              <a:rPr lang="en-US"/>
              <a:t>Solution: Display progress bar</a:t>
            </a:r>
          </a:p>
          <a:p>
            <a:r>
              <a:rPr lang="en-US"/>
              <a:t>Challenge: App freezing during export</a:t>
            </a:r>
          </a:p>
          <a:p>
            <a:pPr lvl="1">
              <a:spcAft>
                <a:spcPts val="600"/>
              </a:spcAft>
            </a:pPr>
            <a:r>
              <a:rPr lang="en-US"/>
              <a:t>Solution: Call functions asynchronously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1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250" y="4244975"/>
            <a:ext cx="7302500" cy="1603375"/>
          </a:xfrm>
        </p:spPr>
        <p:txBody>
          <a:bodyPr>
            <a:normAutofit/>
          </a:bodyPr>
          <a:lstStyle/>
          <a:p>
            <a:r>
              <a:rPr lang="en-US"/>
              <a:t>Microcontroller</a:t>
            </a:r>
            <a:br>
              <a:rPr lang="en-US"/>
            </a:br>
            <a:r>
              <a:rPr lang="en-US" sz="2400"/>
              <a:t>Robin Smithson</a:t>
            </a:r>
            <a:endParaRPr lang="en-US"/>
          </a:p>
        </p:txBody>
      </p:sp>
      <p:pic>
        <p:nvPicPr>
          <p:cNvPr id="6" name="Picture 5" descr="DLCOE_logo_H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00" y="1105318"/>
            <a:ext cx="3114199" cy="5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84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MCU Accomplishments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A346F-B59E-395A-26CF-0D6E117E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2285" y="1616882"/>
            <a:ext cx="4502230" cy="4974331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6B83D48-121A-8E5B-7AC0-DACAB3A2DE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15" y="1852932"/>
            <a:ext cx="3340786" cy="450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B6D30B-4546-273D-79B4-E2B9CD4B6C7D}"/>
              </a:ext>
            </a:extLst>
          </p:cNvPr>
          <p:cNvSpPr txBox="1"/>
          <p:nvPr/>
        </p:nvSpPr>
        <p:spPr>
          <a:xfrm>
            <a:off x="2091694" y="635516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PCB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64B39-02E7-C582-33EC-A25681296831}"/>
              </a:ext>
            </a:extLst>
          </p:cNvPr>
          <p:cNvSpPr txBox="1"/>
          <p:nvPr/>
        </p:nvSpPr>
        <p:spPr>
          <a:xfrm>
            <a:off x="5564696" y="6355163"/>
            <a:ext cx="290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 Data Points Imported</a:t>
            </a:r>
          </a:p>
        </p:txBody>
      </p:sp>
    </p:spTree>
    <p:extLst>
      <p:ext uri="{BB962C8B-B14F-4D97-AF65-F5344CB8AC3E}">
        <p14:creationId xmlns:p14="http://schemas.microsoft.com/office/powerpoint/2010/main" val="3232235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4dfdef-c0d2-40eb-9bdb-60f998d308b1">
      <Terms xmlns="http://schemas.microsoft.com/office/infopath/2007/PartnerControls"/>
    </lcf76f155ced4ddcb4097134ff3c332f>
    <TaxCatchAll xmlns="5cc3f9f5-d9d5-4681-b3f5-cd419c12efa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7BA5F8EBA9FA45BE4E58D1A7093B36" ma:contentTypeVersion="12" ma:contentTypeDescription="Create a new document." ma:contentTypeScope="" ma:versionID="08a9b136dc30754dbdd142978865d2e3">
  <xsd:schema xmlns:xsd="http://www.w3.org/2001/XMLSchema" xmlns:xs="http://www.w3.org/2001/XMLSchema" xmlns:p="http://schemas.microsoft.com/office/2006/metadata/properties" xmlns:ns2="fb4dfdef-c0d2-40eb-9bdb-60f998d308b1" xmlns:ns3="5cc3f9f5-d9d5-4681-b3f5-cd419c12efa0" targetNamespace="http://schemas.microsoft.com/office/2006/metadata/properties" ma:root="true" ma:fieldsID="cf5e1e9a0b7220923586d09f936e2c93" ns2:_="" ns3:_="">
    <xsd:import namespace="fb4dfdef-c0d2-40eb-9bdb-60f998d308b1"/>
    <xsd:import namespace="5cc3f9f5-d9d5-4681-b3f5-cd419c12ef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4dfdef-c0d2-40eb-9bdb-60f998d308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28e5b72-a11e-43e4-996b-2cb2b326d1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3f9f5-d9d5-4681-b3f5-cd419c12efa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302bad9-3996-49f1-9f51-f17ea2d2a805}" ma:internalName="TaxCatchAll" ma:showField="CatchAllData" ma:web="5cc3f9f5-d9d5-4681-b3f5-cd419c12ef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1ADFB1-04EA-4B88-AB05-861E5C2E5177}">
  <ds:schemaRefs>
    <ds:schemaRef ds:uri="5cc3f9f5-d9d5-4681-b3f5-cd419c12efa0"/>
    <ds:schemaRef ds:uri="fb4dfdef-c0d2-40eb-9bdb-60f998d308b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6C878B-E0B0-415E-914E-A8EDBC64F9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7FFF20-A11C-4F32-BA83-A63F3D5B528B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22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ECEN 404 Final Presentation Team 63 AWG Leandro Bracho, Nick Joseph, Oscar Medrano, Robin Smithson Zhewen Hu Dr. John Lusher</vt:lpstr>
      <vt:lpstr>Problem Overview</vt:lpstr>
      <vt:lpstr>Integrated Project Diagram</vt:lpstr>
      <vt:lpstr>Android App Leandro Bracho</vt:lpstr>
      <vt:lpstr>Android Application Accomplishments</vt:lpstr>
      <vt:lpstr>Android Application Accomplishments Cont.</vt:lpstr>
      <vt:lpstr>Challenges/Solutions</vt:lpstr>
      <vt:lpstr>Microcontroller Robin Smithson</vt:lpstr>
      <vt:lpstr>MCU Accomplishments</vt:lpstr>
      <vt:lpstr>Challenges/Solutions</vt:lpstr>
      <vt:lpstr>Specifications/Test Results</vt:lpstr>
      <vt:lpstr>FPGA Nick Joseph</vt:lpstr>
      <vt:lpstr>PowerPoint Presentation</vt:lpstr>
      <vt:lpstr>FPGA major challenges and solutions</vt:lpstr>
      <vt:lpstr>PowerPoint Presentation</vt:lpstr>
      <vt:lpstr>DAC &amp; Power System Oscar Medrano</vt:lpstr>
      <vt:lpstr>DAC Accomplishments</vt:lpstr>
      <vt:lpstr>DAC System</vt:lpstr>
      <vt:lpstr>Power System Accomplishments</vt:lpstr>
      <vt:lpstr>Integrated System Results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Gardner</dc:creator>
  <cp:revision>1</cp:revision>
  <dcterms:created xsi:type="dcterms:W3CDTF">2013-06-18T16:37:55Z</dcterms:created>
  <dcterms:modified xsi:type="dcterms:W3CDTF">2024-04-17T17:32:38Z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0x010100507BA5F8EBA9FA45BE4E58D1A7093B36</vt:lpwstr>
  </property>
  <property fmtid="{D5CDD505-2E9C-101B-9397-08002B2CF9AE}" pid="3" name="MediaServiceImageTags">
    <vt:lpwstr/>
  </property>
</Properties>
</file>